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embeddedFontLst>
    <p:embeddedFont>
      <p:font typeface="Roboto Mono Medium"/>
      <p:regular r:id="rId54"/>
      <p:bold r:id="rId55"/>
      <p:italic r:id="rId56"/>
      <p:boldItalic r:id="rId57"/>
    </p:embeddedFont>
    <p:embeddedFont>
      <p:font typeface="Roboto Mono Light"/>
      <p:regular r:id="rId58"/>
      <p:bold r:id="rId59"/>
      <p:italic r:id="rId60"/>
      <p:boldItalic r:id="rId61"/>
    </p:embeddedFont>
    <p:embeddedFont>
      <p:font typeface="Roboto Mono"/>
      <p:regular r:id="rId62"/>
      <p:bold r:id="rId63"/>
      <p:italic r:id="rId64"/>
      <p:boldItalic r:id="rId65"/>
    </p:embeddedFont>
    <p:embeddedFont>
      <p:font typeface="Open Sans Light"/>
      <p:regular r:id="rId66"/>
      <p:bold r:id="rId67"/>
      <p:italic r:id="rId68"/>
      <p:boldItalic r:id="rId69"/>
    </p:embeddedFont>
    <p:embeddedFont>
      <p:font typeface="Open Sans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OpenSans-boldItalic.fntdata"/><Relationship Id="rId72" Type="http://schemas.openxmlformats.org/officeDocument/2006/relationships/font" Target="fonts/OpenSans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OpenSans-bold.fntdata"/><Relationship Id="rId70" Type="http://schemas.openxmlformats.org/officeDocument/2006/relationships/font" Target="fonts/OpenSans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Mono-regular.fntdata"/><Relationship Id="rId61" Type="http://schemas.openxmlformats.org/officeDocument/2006/relationships/font" Target="fonts/RobotoMonoLight-boldItalic.fntdata"/><Relationship Id="rId20" Type="http://schemas.openxmlformats.org/officeDocument/2006/relationships/slide" Target="slides/slide14.xml"/><Relationship Id="rId64" Type="http://schemas.openxmlformats.org/officeDocument/2006/relationships/font" Target="fonts/RobotoMono-italic.fntdata"/><Relationship Id="rId63" Type="http://schemas.openxmlformats.org/officeDocument/2006/relationships/font" Target="fonts/RobotoMono-bold.fntdata"/><Relationship Id="rId22" Type="http://schemas.openxmlformats.org/officeDocument/2006/relationships/slide" Target="slides/slide16.xml"/><Relationship Id="rId66" Type="http://schemas.openxmlformats.org/officeDocument/2006/relationships/font" Target="fonts/OpenSansLight-regular.fntdata"/><Relationship Id="rId21" Type="http://schemas.openxmlformats.org/officeDocument/2006/relationships/slide" Target="slides/slide15.xml"/><Relationship Id="rId65" Type="http://schemas.openxmlformats.org/officeDocument/2006/relationships/font" Target="fonts/RobotoMono-boldItalic.fntdata"/><Relationship Id="rId24" Type="http://schemas.openxmlformats.org/officeDocument/2006/relationships/slide" Target="slides/slide18.xml"/><Relationship Id="rId68" Type="http://schemas.openxmlformats.org/officeDocument/2006/relationships/font" Target="fonts/OpenSansLight-italic.fntdata"/><Relationship Id="rId23" Type="http://schemas.openxmlformats.org/officeDocument/2006/relationships/slide" Target="slides/slide17.xml"/><Relationship Id="rId67" Type="http://schemas.openxmlformats.org/officeDocument/2006/relationships/font" Target="fonts/OpenSansLight-bold.fntdata"/><Relationship Id="rId60" Type="http://schemas.openxmlformats.org/officeDocument/2006/relationships/font" Target="fonts/RobotoMonoLight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OpenSansLight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obotoMonoMedium-bold.fntdata"/><Relationship Id="rId10" Type="http://schemas.openxmlformats.org/officeDocument/2006/relationships/slide" Target="slides/slide4.xml"/><Relationship Id="rId54" Type="http://schemas.openxmlformats.org/officeDocument/2006/relationships/font" Target="fonts/RobotoMonoMedium-regular.fntdata"/><Relationship Id="rId13" Type="http://schemas.openxmlformats.org/officeDocument/2006/relationships/slide" Target="slides/slide7.xml"/><Relationship Id="rId57" Type="http://schemas.openxmlformats.org/officeDocument/2006/relationships/font" Target="fonts/RobotoMonoMedium-boldItalic.fntdata"/><Relationship Id="rId12" Type="http://schemas.openxmlformats.org/officeDocument/2006/relationships/slide" Target="slides/slide6.xml"/><Relationship Id="rId56" Type="http://schemas.openxmlformats.org/officeDocument/2006/relationships/font" Target="fonts/RobotoMonoMedium-italic.fntdata"/><Relationship Id="rId15" Type="http://schemas.openxmlformats.org/officeDocument/2006/relationships/slide" Target="slides/slide9.xml"/><Relationship Id="rId59" Type="http://schemas.openxmlformats.org/officeDocument/2006/relationships/font" Target="fonts/RobotoMonoLight-bold.fntdata"/><Relationship Id="rId14" Type="http://schemas.openxmlformats.org/officeDocument/2006/relationships/slide" Target="slides/slide8.xml"/><Relationship Id="rId58" Type="http://schemas.openxmlformats.org/officeDocument/2006/relationships/font" Target="fonts/RobotoMonoLight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5808ddbc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5808ddbc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TENTO ÚVODNÍ SLIDE POUŽIJ, POKUD AKCE NEMÁ SPONZORA/PARTNERA. Akci uvádí workshopistka.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Na tomto slidu prosím neposouvej nadpisy, neměň fonty. Hlavní nadpis je kapitálkami (velkými písmeny).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6ecd583ad_0_3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106ecd583ad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6ecd583ad_0_3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06ecd583ad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6ecd583ad_0_3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106ecd583ad_0_3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6ecd583ad_0_3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106ecd583ad_0_3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6ecd583ad_0_3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106ecd583ad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6ecd583ad_0_3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106ecd583ad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6ecd583ad_0_3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106ecd583ad_0_3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6ecd583ad_0_4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106ecd583ad_0_4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6ecd583ad_0_4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106ecd583ad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6ecd583ad_0_4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106ecd583ad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6ecd583ad_0_3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106ecd583ad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6ecd583ad_0_4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106ecd583ad_0_4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6ecd583ad_0_4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106ecd583ad_0_4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6ecd583ad_0_4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106ecd583ad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6ecd583ad_0_4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106ecd583ad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6ecd583ad_0_4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106ecd583ad_0_4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6ecd583ad_0_4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106ecd583ad_0_4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6ecd583ad_0_4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06ecd583ad_0_4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6ecd583ad_0_4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106ecd583ad_0_4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6ecd583ad_0_4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06ecd583ad_0_4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6ecd583ad_0_4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06ecd583ad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6ecd583ad_0_3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106ecd583ad_0_3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6ecd583ad_0_4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06ecd583ad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6ecd583ad_0_4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06ecd583ad_0_4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6ecd583ad_0_4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06ecd583ad_0_4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6ecd583ad_0_4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106ecd583ad_0_4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6ecd583ad_0_4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106ecd583ad_0_4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6ecd583ad_0_4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06ecd583ad_0_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6ecd583ad_0_4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106ecd583ad_0_4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6ecd583ad_0_4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106ecd583ad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6ecd583ad_0_5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106ecd583ad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6ecd583ad_0_5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106ecd583ad_0_5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6ecd583ad_0_3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106ecd583ad_0_3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6ecd583ad_0_5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106ecd583ad_0_5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6ecd583ad_0_5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106ecd583ad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6ecd583ad_0_5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106ecd583ad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6ecd583ad_0_5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106ecd583ad_0_5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6ecd583ad_0_5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106ecd583ad_0_5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6ecd583ad_0_5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106ecd583ad_0_5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6ecd583ad_0_5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106ecd583ad_0_5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6ecd583ad_0_5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106ecd583ad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6ecd583ad_0_3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106ecd583ad_0_3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6ecd583ad_0_3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106ecd583ad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6ecd583ad_0_3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106ecd583ad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6ecd583ad_0_3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106ecd583ad_0_3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6ecd583ad_0_3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106ecd583ad_0_3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Úvodní slide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45875" y="14932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86475" y="32026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 u="none" cap="none" strike="noStrike">
                <a:solidFill>
                  <a:schemeClr val="lt1"/>
                </a:solidFill>
              </a:defRPr>
            </a:lvl1pPr>
            <a:lvl2pPr indent="0" lvl="1" marL="3429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2pPr>
            <a:lvl3pPr indent="0" lvl="2" marL="685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3pPr>
            <a:lvl4pPr indent="0" lvl="3" marL="10287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4pPr>
            <a:lvl5pPr indent="0" lvl="4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5pPr>
            <a:lvl6pPr indent="0" lvl="5" marL="17145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6pPr>
            <a:lvl7pPr indent="0" lvl="6" marL="2057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7pPr>
            <a:lvl8pPr indent="0" lvl="7" marL="24003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8pPr>
            <a:lvl9pPr indent="0" lvl="8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Oddělovač kapitol 1">
  <p:cSld name="07 - Oddělovač kapitol">
    <p:bg>
      <p:bgPr>
        <a:solidFill>
          <a:schemeClr val="dk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467000" y="2571750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" name="Google Shape;40;p11"/>
          <p:cNvSpPr txBox="1"/>
          <p:nvPr>
            <p:ph idx="1" type="subTitle"/>
          </p:nvPr>
        </p:nvSpPr>
        <p:spPr>
          <a:xfrm>
            <a:off x="445225" y="3211350"/>
            <a:ext cx="82389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lvl="5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6pPr>
            <a:lvl7pPr lvl="6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7pPr>
            <a:lvl8pPr lvl="7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8pPr>
            <a:lvl9pPr lvl="8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15">
          <p15:clr>
            <a:srgbClr val="FA7B17"/>
          </p15:clr>
        </p15:guide>
        <p15:guide id="2" pos="216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Prázdný 1">
  <p:cSld name="05 - Prázdný"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Úvodní slide">
  <p:cSld name="01 - Úvodní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type="title"/>
          </p:nvPr>
        </p:nvSpPr>
        <p:spPr>
          <a:xfrm>
            <a:off x="445875" y="14932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68575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  <a:defRPr b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45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45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45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45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45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45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45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1" type="subTitle"/>
          </p:nvPr>
        </p:nvSpPr>
        <p:spPr>
          <a:xfrm>
            <a:off x="486475" y="32026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0" sz="1800" u="none" cap="none" strike="noStrike">
                <a:solidFill>
                  <a:schemeClr val="lt1"/>
                </a:solidFill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i="0" sz="2300" u="none" cap="none" strike="noStrike">
                <a:solidFill>
                  <a:schemeClr val="lt1"/>
                </a:solidFill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i="0" sz="2300" u="none" cap="none" strike="noStrike">
                <a:solidFill>
                  <a:schemeClr val="lt1"/>
                </a:solidFill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i="0" sz="2300" u="none" cap="none" strike="noStrike">
                <a:solidFill>
                  <a:schemeClr val="lt1"/>
                </a:solidFill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i="0" sz="2300" u="none" cap="none" strike="noStrike">
                <a:solidFill>
                  <a:schemeClr val="lt1"/>
                </a:solidFill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i="0" sz="2300" u="none" cap="none" strike="noStrike">
                <a:solidFill>
                  <a:schemeClr val="lt1"/>
                </a:solidFill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i="0" sz="2300" u="none" cap="none" strike="noStrike">
                <a:solidFill>
                  <a:schemeClr val="lt1"/>
                </a:solidFill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i="0" sz="2300" u="none" cap="none" strike="noStrike">
                <a:solidFill>
                  <a:schemeClr val="lt1"/>
                </a:solidFill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i="0" sz="23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Text">
  <p:cSld name="03 - 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8575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8575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8575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8575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8575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Oddělovač kapitol">
  <p:cSld name="07 - Oddělovač kapitol">
    <p:bg>
      <p:bgPr>
        <a:solidFill>
          <a:schemeClr val="dk2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/>
          <p:nvPr>
            <p:ph type="title"/>
          </p:nvPr>
        </p:nvSpPr>
        <p:spPr>
          <a:xfrm>
            <a:off x="467000" y="2571750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" name="Google Shape;57;p16"/>
          <p:cNvSpPr txBox="1"/>
          <p:nvPr>
            <p:ph idx="1" type="subTitle"/>
          </p:nvPr>
        </p:nvSpPr>
        <p:spPr>
          <a:xfrm>
            <a:off x="445225" y="3211350"/>
            <a:ext cx="82389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lvl="5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6pPr>
            <a:lvl7pPr lvl="6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7pPr>
            <a:lvl8pPr lvl="7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8pPr>
            <a:lvl9pPr lvl="8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15">
          <p15:clr>
            <a:srgbClr val="FA7B17"/>
          </p15:clr>
        </p15:guide>
        <p15:guide id="2" pos="216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vodní snímek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 a obsah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áhlaví oddílu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3" name="Google Shape;73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va obsahy" type="twoObj">
  <p:cSld name="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ovnání" type="twoTxTwoObj">
  <p:cSld name="TWO_OBJECTS_WITH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21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Úvodní slide s partnery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45875" y="10183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86475" y="27277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 u="none" cap="none" strike="noStrike">
                <a:solidFill>
                  <a:schemeClr val="lt1"/>
                </a:solidFill>
              </a:defRPr>
            </a:lvl1pPr>
            <a:lvl2pPr indent="0" lvl="1" marL="3429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2pPr>
            <a:lvl3pPr indent="0" lvl="2" marL="685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3pPr>
            <a:lvl4pPr indent="0" lvl="3" marL="10287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4pPr>
            <a:lvl5pPr indent="0" lvl="4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5pPr>
            <a:lvl6pPr indent="0" lvl="5" marL="17145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6pPr>
            <a:lvl7pPr indent="0" lvl="6" marL="2057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7pPr>
            <a:lvl8pPr indent="0" lvl="7" marL="24003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8pPr>
            <a:lvl9pPr indent="0" lvl="8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2" type="subTitle"/>
          </p:nvPr>
        </p:nvSpPr>
        <p:spPr>
          <a:xfrm>
            <a:off x="1817400" y="4465325"/>
            <a:ext cx="1868100" cy="3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enom nadpis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ázdný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sah s titulkem" type="objTx">
  <p:cSld name="OBJECT_WITH_CAPTIO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4" name="Google Shape;104;p24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5" name="Google Shape;105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ázek s titulkem" type="picTx">
  <p:cSld name="PICTURE_WITH_CAPTIO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5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5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2" name="Google Shape;112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 a svislý text" type="vertTx">
  <p:cSld name="VERTICAL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vislý nadpis a text" type="vertTitleAndTx">
  <p:cSld name="VERTICAL_TITLE_AND_VERTICAL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7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Text">
  <p:cSld name="OBJECT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Kód">
  <p:cSld name="OBJECT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" type="body"/>
          </p:nvPr>
        </p:nvSpPr>
        <p:spPr>
          <a:xfrm>
            <a:off x="453200" y="1022400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52850" y="2759742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 Medium"/>
              <a:buChar char="•"/>
              <a:defRPr i="0" sz="21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 Medium"/>
              <a:buChar char="•"/>
              <a:defRPr i="0" sz="18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 Medium"/>
              <a:buChar char="•"/>
              <a:defRPr i="0" sz="15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•"/>
              <a:defRPr i="0" sz="14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Prázdný">
  <p:cSld name="CUSTOM_2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Prázdný s logem">
  <p:cSld name="CUSTOM_3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Oddělovač kapitol">
  <p:cSld name="CUSTOM_5">
    <p:bg>
      <p:bgPr>
        <a:solidFill>
          <a:schemeClr val="dk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467000" y="2571750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1" type="subTitle"/>
          </p:nvPr>
        </p:nvSpPr>
        <p:spPr>
          <a:xfrm>
            <a:off x="445225" y="3211350"/>
            <a:ext cx="82389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Medailonek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 title="Nadpis"/>
          <p:cNvSpPr txBox="1"/>
          <p:nvPr>
            <p:ph type="title"/>
          </p:nvPr>
        </p:nvSpPr>
        <p:spPr>
          <a:xfrm>
            <a:off x="5021600" y="3328100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5021600" y="1098600"/>
            <a:ext cx="3669900" cy="19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2" type="subTitle"/>
          </p:nvPr>
        </p:nvSpPr>
        <p:spPr>
          <a:xfrm>
            <a:off x="4892325" y="3680850"/>
            <a:ext cx="3669900" cy="50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i="1" sz="1800">
                <a:solidFill>
                  <a:srgbClr val="888888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05">
          <p15:clr>
            <a:srgbClr val="FA7B17"/>
          </p15:clr>
        </p15:guide>
        <p15:guide id="2" pos="488">
          <p15:clr>
            <a:srgbClr val="4A86E8"/>
          </p15:clr>
        </p15:guide>
        <p15:guide id="3" pos="2381">
          <p15:clr>
            <a:srgbClr val="4A86E8"/>
          </p15:clr>
        </p15:guide>
        <p15:guide id="4" orient="horz" pos="669">
          <p15:clr>
            <a:srgbClr val="4A86E8"/>
          </p15:clr>
        </p15:guide>
        <p15:guide id="5" orient="horz" pos="2563">
          <p15:clr>
            <a:srgbClr val="4A86E8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Text 1">
  <p:cSld name="03 - 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8575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8575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8575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8575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8575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5">
          <p15:clr>
            <a:srgbClr val="000000"/>
          </p15:clr>
        </p15:guide>
        <p15:guide id="4" pos="5475">
          <p15:clr>
            <a:srgbClr val="000000"/>
          </p15:clr>
        </p15:guide>
        <p15:guide id="5" orient="horz" pos="276">
          <p15:clr>
            <a:srgbClr val="000000"/>
          </p15:clr>
        </p15:guide>
        <p15:guide id="6" orient="horz" pos="2833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4" name="Google Shape;44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>
            <a:off x="445875" y="1493274"/>
            <a:ext cx="5885700" cy="17094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2</a:t>
            </a:r>
            <a:endParaRPr/>
          </a:p>
        </p:txBody>
      </p:sp>
      <p:sp>
        <p:nvSpPr>
          <p:cNvPr id="132" name="Google Shape;132;p28"/>
          <p:cNvSpPr txBox="1"/>
          <p:nvPr>
            <p:ph idx="1" type="subTitle"/>
          </p:nvPr>
        </p:nvSpPr>
        <p:spPr>
          <a:xfrm>
            <a:off x="486475" y="3202675"/>
            <a:ext cx="5102100" cy="119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Milada Šejnohová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28. </a:t>
            </a:r>
            <a:r>
              <a:rPr lang="en"/>
              <a:t>a 29.04</a:t>
            </a:r>
            <a:r>
              <a:rPr lang="en"/>
              <a:t>.2022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Online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 txBox="1"/>
          <p:nvPr>
            <p:ph type="title"/>
          </p:nvPr>
        </p:nvSpPr>
        <p:spPr>
          <a:xfrm>
            <a:off x="376350" y="3793125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rPr lang="en"/>
              <a:t>Samostatná práce 2 - konec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 txBox="1"/>
          <p:nvPr>
            <p:ph type="title"/>
          </p:nvPr>
        </p:nvSpPr>
        <p:spPr>
          <a:xfrm>
            <a:off x="376350" y="3793125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rPr lang="en"/>
              <a:t>Samostatná práce 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 txBox="1"/>
          <p:nvPr>
            <p:ph idx="1" type="body"/>
          </p:nvPr>
        </p:nvSpPr>
        <p:spPr>
          <a:xfrm>
            <a:off x="452850" y="834452"/>
            <a:ext cx="823830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/>
              <a:t>V rámci jednoho SELECT příkazu:</a:t>
            </a:r>
            <a:endParaRPr sz="1900"/>
          </a:p>
          <a:p>
            <a:pPr indent="-2984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•"/>
            </a:pPr>
            <a:r>
              <a:rPr lang="en" sz="1600"/>
              <a:t>zobrazte první dva sloupce z tabulky Manufacturer v jednom sloupci a přejmenujte tento sloupec na sloupec1,</a:t>
            </a:r>
            <a:endParaRPr sz="1600"/>
          </a:p>
          <a:p>
            <a:pPr indent="-2984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Char char="•"/>
            </a:pPr>
            <a:r>
              <a:rPr lang="en" sz="1600"/>
              <a:t>zobrazte sloupec manufacturer a výrobce Abbas přejmenujte na czechitas, celý sloupec pak pojmenujte jako sloupec3.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Bonusová část - pokud budete mít čas:</a:t>
            </a:r>
            <a:endParaRPr sz="1600"/>
          </a:p>
          <a:p>
            <a:pPr indent="-2984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Char char="•"/>
            </a:pPr>
            <a:r>
              <a:rPr lang="en" sz="1600"/>
              <a:t>zjistěte délku ManufacturerID, sloupec pojmenujte jako sloupec4,</a:t>
            </a:r>
            <a:endParaRPr sz="1600"/>
          </a:p>
          <a:p>
            <a:pPr indent="-2984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Char char="•"/>
            </a:pPr>
            <a:r>
              <a:rPr lang="en" sz="1600"/>
              <a:t>vypište sloupec manufacturer až od druhého písmene, sloupec pojmenujte jako sloupec5.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93" name="Google Shape;193;p39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- Řetězcové funkce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/>
          <p:nvPr>
            <p:ph idx="1" type="body"/>
          </p:nvPr>
        </p:nvSpPr>
        <p:spPr>
          <a:xfrm>
            <a:off x="452850" y="990941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Použití řetězcových funkcí v rámci jednoho SELECT příkazu.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SELECT P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manufacturerID||manufacturer as sloupec1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,UPPER (manufacturer) as sloupec2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,REPLACE (manufacturer, 'Abbas', 'czechitas') sloupec3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,LENGTH (manufacturerID) as sloupec4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,SUBSTR (manufacturer,2) as sloupec5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FROM manufacturer;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99" name="Google Shape;199;p40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- Řetězcové funkce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/>
          <p:nvPr>
            <p:ph type="title"/>
          </p:nvPr>
        </p:nvSpPr>
        <p:spPr>
          <a:xfrm>
            <a:off x="376350" y="3793125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rPr lang="en"/>
              <a:t>Samostatná práce 3 - konec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/>
          <p:nvPr>
            <p:ph type="title"/>
          </p:nvPr>
        </p:nvSpPr>
        <p:spPr>
          <a:xfrm>
            <a:off x="376350" y="3793125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rPr lang="en"/>
              <a:t>Samostatná práce 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3"/>
          <p:cNvSpPr txBox="1"/>
          <p:nvPr>
            <p:ph idx="1" type="body"/>
          </p:nvPr>
        </p:nvSpPr>
        <p:spPr>
          <a:xfrm>
            <a:off x="230325" y="1022391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V rámci jednoho SELECT příkazu: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Char char="•"/>
            </a:pPr>
            <a:r>
              <a:rPr lang="en" sz="1800"/>
              <a:t>Zjistěte první pátek letošního června</a:t>
            </a:r>
            <a:endParaRPr sz="1800"/>
          </a:p>
          <a:p>
            <a:pPr indent="-3111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</a:pPr>
            <a:r>
              <a:rPr lang="en" sz="1800"/>
              <a:t>Vypište aktuální datum a čas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Bonusová část - pokud budete mít čas:</a:t>
            </a:r>
            <a:endParaRPr sz="1800"/>
          </a:p>
          <a:p>
            <a:pPr indent="-3111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</a:pPr>
            <a:r>
              <a:rPr lang="en" sz="1800"/>
              <a:t>Vypište zítřejší datum</a:t>
            </a:r>
            <a:endParaRPr sz="1800"/>
          </a:p>
          <a:p>
            <a:pPr indent="-3111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</a:pPr>
            <a:r>
              <a:rPr lang="en" sz="1800"/>
              <a:t>Vypište včerejší datum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15" name="Google Shape;215;p43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- Datumové funkce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4"/>
          <p:cNvSpPr txBox="1"/>
          <p:nvPr>
            <p:ph idx="1" type="body"/>
          </p:nvPr>
        </p:nvSpPr>
        <p:spPr>
          <a:xfrm>
            <a:off x="453200" y="990941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Použití datumových funkcí v rámci jednoho SELECT příkazu.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SELECT date ('now','start of year', '+5 months', 'weekday 5');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SELECT datetime ('now’);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SELECT datetime ('now', '+1 days’);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SELECT datetime ('now', ‘-1 days');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21" name="Google Shape;221;p44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- Datumové funkce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 txBox="1"/>
          <p:nvPr>
            <p:ph type="title"/>
          </p:nvPr>
        </p:nvSpPr>
        <p:spPr>
          <a:xfrm>
            <a:off x="376350" y="3793125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rPr lang="en"/>
              <a:t>Samostatná práce 4 - konec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 txBox="1"/>
          <p:nvPr>
            <p:ph type="title"/>
          </p:nvPr>
        </p:nvSpPr>
        <p:spPr>
          <a:xfrm>
            <a:off x="376350" y="3793125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rPr lang="en"/>
              <a:t>Samostatná práce 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376350" y="3793125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rPr lang="en"/>
              <a:t>Samostatná práce 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7"/>
          <p:cNvSpPr txBox="1"/>
          <p:nvPr>
            <p:ph idx="1" type="body"/>
          </p:nvPr>
        </p:nvSpPr>
        <p:spPr>
          <a:xfrm>
            <a:off x="453200" y="990941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SzPts val="1300"/>
              <a:buChar char="•"/>
            </a:pPr>
            <a:r>
              <a:rPr lang="en"/>
              <a:t>Využijte dříve vytvořený příkaz: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SELECT SUM (s.Revenue), p.category FROM sales s </a:t>
            </a:r>
            <a:br>
              <a:rPr lang="en"/>
            </a:br>
            <a:r>
              <a:rPr lang="en"/>
              <a:t>LEFT JOIN product p ON s.ProductId = p.ProductID </a:t>
            </a:r>
            <a:br>
              <a:rPr lang="en"/>
            </a:br>
            <a:r>
              <a:rPr lang="en"/>
              <a:t>WHERE s.units &gt;10  GROUP BY p.category;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•"/>
            </a:pPr>
            <a:r>
              <a:rPr lang="en"/>
              <a:t>Nyní chceme  sloupec s celkovou tržbou rozdělit na 3 sloupce a to tak, že v jednom sloupci bude celková tržba za produkty, kterých se v rámci jednoho prodeje prodalo méně jak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20</a:t>
            </a:r>
            <a:r>
              <a:rPr lang="en"/>
              <a:t> kusů a ve druhém sloupci bude celková tržba za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zbytek</a:t>
            </a:r>
            <a:r>
              <a:rPr lang="en"/>
              <a:t> těchto prodejů. Použijeme k tomu funkci Case.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37" name="Google Shape;237;p47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- CASE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 txBox="1"/>
          <p:nvPr>
            <p:ph idx="1" type="body"/>
          </p:nvPr>
        </p:nvSpPr>
        <p:spPr>
          <a:xfrm>
            <a:off x="453200" y="990951"/>
            <a:ext cx="82383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Vytvořte nové sloupce dle počtu prodaných kusů.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SELECT p.category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,SUM(CASE WHEN s.units&lt;20 THEN s.Revenue END) Less20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,SUM(CASE WHEN s.units&gt;20 THEN s.Revenue END) More20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FROM sales s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LEFT JOIN product p ON s.ProductId = p.ProductID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WHERE s.units &gt;10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GROUP BY p.category;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3" name="Google Shape;243;p48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- CASE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9"/>
          <p:cNvSpPr txBox="1"/>
          <p:nvPr>
            <p:ph type="title"/>
          </p:nvPr>
        </p:nvSpPr>
        <p:spPr>
          <a:xfrm>
            <a:off x="376350" y="3793125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rPr lang="en"/>
              <a:t>Samostatná práce 5 - konec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0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Samostatná práce 6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1"/>
          <p:cNvSpPr txBox="1"/>
          <p:nvPr>
            <p:ph idx="1" type="body"/>
          </p:nvPr>
        </p:nvSpPr>
        <p:spPr>
          <a:xfrm>
            <a:off x="378725" y="83445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Vytvoř tabulku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gift</a:t>
            </a:r>
            <a:r>
              <a:rPr lang="en"/>
              <a:t> a poté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gift2</a:t>
            </a:r>
            <a:r>
              <a:rPr lang="en"/>
              <a:t>, která má stejnou strukturu jako tabulka gift.</a:t>
            </a:r>
            <a:endParaRPr/>
          </a:p>
          <a:p>
            <a:pPr indent="0" lvl="1" marL="571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Struktura tabulky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gift </a:t>
            </a:r>
            <a:r>
              <a:rPr lang="en"/>
              <a:t>(název sloupce, datový typ, [constraint]):</a:t>
            </a:r>
            <a:endParaRPr/>
          </a:p>
          <a:p>
            <a:pPr indent="-234950" lvl="2" marL="10287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GiftID         		NUMERIC     	PRIMARY KEY,</a:t>
            </a:r>
            <a:endParaRPr/>
          </a:p>
          <a:p>
            <a:pPr indent="-234950" lvl="2" marL="10287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Gift           		STRING (20),</a:t>
            </a:r>
            <a:endParaRPr/>
          </a:p>
          <a:p>
            <a:pPr indent="-234950" lvl="2" marL="10287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Date           		DATETIME,</a:t>
            </a:r>
            <a:endParaRPr/>
          </a:p>
          <a:p>
            <a:pPr indent="-234950" lvl="2" marL="10287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ManufacturerID 	NUMERIC</a:t>
            </a:r>
            <a:endParaRPr/>
          </a:p>
          <a:p>
            <a:pPr indent="0" lvl="1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71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rgbClr val="2E2F8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71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9" name="Google Shape;259;p51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CREATE TABLE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2"/>
          <p:cNvSpPr txBox="1"/>
          <p:nvPr>
            <p:ph idx="1" type="body"/>
          </p:nvPr>
        </p:nvSpPr>
        <p:spPr>
          <a:xfrm>
            <a:off x="198475" y="891325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Vytvoř tabulku gift a poté </a:t>
            </a:r>
            <a:r>
              <a:rPr lang="en"/>
              <a:t>gift2</a:t>
            </a:r>
            <a:r>
              <a:rPr lang="en"/>
              <a:t>, která má stejnou strukturu jako tabulka gift.</a:t>
            </a:r>
            <a:endParaRPr/>
          </a:p>
          <a:p>
            <a:pPr indent="0" lvl="1" marL="571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71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CREATE TABLE gift (</a:t>
            </a:r>
            <a:endParaRPr/>
          </a:p>
          <a:p>
            <a:pPr indent="0" lvl="1" marL="571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GiftID         NUMERIC     PRIMARY KEY,</a:t>
            </a:r>
            <a:endParaRPr/>
          </a:p>
          <a:p>
            <a:pPr indent="0" lvl="1" marL="571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Gift           STRING (20),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Date           DATETIME,</a:t>
            </a:r>
            <a:endParaRPr/>
          </a:p>
          <a:p>
            <a:pPr indent="0" lvl="1" marL="571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ManufacturerID NUMERIC</a:t>
            </a:r>
            <a:endParaRPr/>
          </a:p>
          <a:p>
            <a:pPr indent="0" lvl="1" marL="571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71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rgbClr val="2E2F8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71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CREATE TABLE gift2 AS SELECT * FROM gift;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5" name="Google Shape;265;p52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CREATE TABLE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3"/>
          <p:cNvSpPr txBox="1"/>
          <p:nvPr>
            <p:ph idx="1" type="body"/>
          </p:nvPr>
        </p:nvSpPr>
        <p:spPr>
          <a:xfrm>
            <a:off x="666200" y="891325"/>
            <a:ext cx="7770600" cy="3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/>
              <a:t>Přejmenuj tabulku gift2 na gift_new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2E2F86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>
                <a:solidFill>
                  <a:schemeClr val="dk1"/>
                </a:solidFill>
              </a:rPr>
              <a:t>Přidej nový sloupec Price datového typu Numeric do tabulky gift_new.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914400" rtl="0" algn="l">
              <a:spcBef>
                <a:spcPts val="800"/>
              </a:spcBef>
              <a:spcAft>
                <a:spcPts val="0"/>
              </a:spcAft>
              <a:buSzPts val="600"/>
              <a:buChar char="•"/>
            </a:pPr>
            <a:r>
              <a:rPr lang="en" sz="1100"/>
              <a:t>Přejmenování tabulky</a:t>
            </a:r>
            <a:endParaRPr sz="1100"/>
          </a:p>
          <a:p>
            <a:pPr indent="368300" lvl="0" marL="5461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100">
                <a:solidFill>
                  <a:srgbClr val="2E2F86"/>
                </a:solidFill>
              </a:rPr>
              <a:t>ALTER TABLE </a:t>
            </a:r>
            <a:r>
              <a:rPr lang="en" sz="1100"/>
              <a:t>existující_tabulka </a:t>
            </a:r>
            <a:br>
              <a:rPr lang="en" sz="1100"/>
            </a:br>
            <a:r>
              <a:rPr lang="en" sz="1100"/>
              <a:t>    	  </a:t>
            </a:r>
            <a:r>
              <a:rPr lang="en" sz="1100">
                <a:solidFill>
                  <a:srgbClr val="2E2F86"/>
                </a:solidFill>
              </a:rPr>
              <a:t>RENAME TO </a:t>
            </a:r>
            <a:r>
              <a:rPr lang="en" sz="1100"/>
              <a:t>nová tabulka</a:t>
            </a:r>
            <a:r>
              <a:rPr lang="en" sz="1100">
                <a:solidFill>
                  <a:srgbClr val="2E2F86"/>
                </a:solidFill>
              </a:rPr>
              <a:t>;</a:t>
            </a:r>
            <a:endParaRPr sz="1100">
              <a:solidFill>
                <a:srgbClr val="2E2F86"/>
              </a:solidFill>
            </a:endParaRPr>
          </a:p>
          <a:p>
            <a:pPr indent="-304800" lvl="0" marL="914400" rtl="0" algn="l">
              <a:spcBef>
                <a:spcPts val="800"/>
              </a:spcBef>
              <a:spcAft>
                <a:spcPts val="0"/>
              </a:spcAft>
              <a:buSzPts val="600"/>
              <a:buChar char="•"/>
            </a:pPr>
            <a:r>
              <a:rPr lang="en" sz="1100"/>
              <a:t>Přidání nového sloupce</a:t>
            </a:r>
            <a:endParaRPr sz="1100"/>
          </a:p>
          <a:p>
            <a:pPr indent="368300" lvl="0" marL="5461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100">
                <a:solidFill>
                  <a:srgbClr val="2E2F86"/>
                </a:solidFill>
              </a:rPr>
              <a:t>ALTER TABLE </a:t>
            </a:r>
            <a:r>
              <a:rPr lang="en" sz="1100"/>
              <a:t>jméno_tabulky </a:t>
            </a:r>
            <a:br>
              <a:rPr lang="en" sz="1100"/>
            </a:br>
            <a:r>
              <a:rPr lang="en" sz="1100"/>
              <a:t>   	  </a:t>
            </a:r>
            <a:r>
              <a:rPr lang="en" sz="1100">
                <a:solidFill>
                  <a:srgbClr val="2E2F86"/>
                </a:solidFill>
              </a:rPr>
              <a:t>ADD COLUMN </a:t>
            </a:r>
            <a:r>
              <a:rPr lang="en" sz="1100"/>
              <a:t>nový_sloupec datový_typ</a:t>
            </a:r>
            <a:r>
              <a:rPr lang="en" sz="1100">
                <a:solidFill>
                  <a:srgbClr val="2E2F86"/>
                </a:solidFill>
              </a:rPr>
              <a:t>;</a:t>
            </a:r>
            <a:endParaRPr sz="1100">
              <a:solidFill>
                <a:srgbClr val="2E2F8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546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46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1" name="Google Shape;271;p53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ALTER TABLE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4"/>
          <p:cNvSpPr txBox="1"/>
          <p:nvPr>
            <p:ph idx="1" type="body"/>
          </p:nvPr>
        </p:nvSpPr>
        <p:spPr>
          <a:xfrm>
            <a:off x="666205" y="891325"/>
            <a:ext cx="77706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/>
              <a:t>Přejmenuj tabulku gift2 na gift_new</a:t>
            </a:r>
            <a:endParaRPr/>
          </a:p>
          <a:p>
            <a:pPr indent="0" lvl="1" marL="546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46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ALTER TABLE gift RENAME TO gift_new;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2E2F86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>
                <a:solidFill>
                  <a:schemeClr val="dk1"/>
                </a:solidFill>
              </a:rPr>
              <a:t>Přidej nový sloupec Price datového typu Numeric do tabulky gift_new.</a:t>
            </a:r>
            <a:endParaRPr/>
          </a:p>
          <a:p>
            <a:pPr indent="0" lvl="1" marL="546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461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ALTER TABLE gift_new ADD Price NUMERIC;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7" name="Google Shape;277;p54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ALTER TABLE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5"/>
          <p:cNvSpPr txBox="1"/>
          <p:nvPr>
            <p:ph idx="1" type="body"/>
          </p:nvPr>
        </p:nvSpPr>
        <p:spPr>
          <a:xfrm>
            <a:off x="666205" y="891325"/>
            <a:ext cx="77706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>
                <a:solidFill>
                  <a:schemeClr val="dk1"/>
                </a:solidFill>
              </a:rPr>
              <a:t>Smaž tabulku gift_new</a:t>
            </a:r>
            <a:endParaRPr>
              <a:solidFill>
                <a:schemeClr val="dk1"/>
              </a:solidFill>
            </a:endParaRPr>
          </a:p>
          <a:p>
            <a:pPr indent="0" lvl="1" marL="546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46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DROP TABLE gift_new;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8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2E2F86"/>
              </a:solidFill>
            </a:endParaRPr>
          </a:p>
        </p:txBody>
      </p:sp>
      <p:sp>
        <p:nvSpPr>
          <p:cNvPr id="283" name="Google Shape;283;p55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DROP TABLE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6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Samostatná práce 6 - konec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>
            <p:ph idx="1" type="body"/>
          </p:nvPr>
        </p:nvSpPr>
        <p:spPr>
          <a:xfrm>
            <a:off x="453200" y="990941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Zobraz všechny jedinečné názvy produktů a seřaď je dle abecedy.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Zobraz celkovou tržbu za produkty, kterých se prodalo v rámci jednoho prodeje více než 10.</a:t>
            </a:r>
            <a:br>
              <a:rPr lang="en"/>
            </a:b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t/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K úkolu 2 přidej informaci o kategoriích, ve kterých byla tato celková tržba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3" name="Google Shape;143;p30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- opakování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7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Samostatná práce 7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8"/>
          <p:cNvSpPr txBox="1"/>
          <p:nvPr>
            <p:ph idx="1" type="body"/>
          </p:nvPr>
        </p:nvSpPr>
        <p:spPr>
          <a:xfrm>
            <a:off x="658805" y="891325"/>
            <a:ext cx="77706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None/>
            </a:pPr>
            <a:r>
              <a:t/>
            </a:r>
            <a:endParaRPr sz="1800"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800"/>
              <a:t>–</a:t>
            </a:r>
            <a:r>
              <a:rPr lang="en" sz="1800"/>
              <a:t>Vlož do tabulky gift hodnoty: giftID=1, gift=gift basket, date=2020-11-19, manufacturerID=1 (nebo si můžete vymyslet své hodnoty). 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E2F8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E2F86"/>
                </a:solidFill>
              </a:rPr>
              <a:t>Nápověda:</a:t>
            </a:r>
            <a:br>
              <a:rPr lang="en" sz="1500">
                <a:solidFill>
                  <a:srgbClr val="2E2F86"/>
                </a:solidFill>
              </a:rPr>
            </a:br>
            <a:r>
              <a:rPr lang="en" sz="1500">
                <a:solidFill>
                  <a:srgbClr val="2E2F86"/>
                </a:solidFill>
              </a:rPr>
              <a:t>INSERT INTO </a:t>
            </a:r>
            <a:r>
              <a:rPr lang="en" sz="1500"/>
              <a:t>tabulka (sloupec1, sloupec2,..)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E2F86"/>
                </a:solidFill>
              </a:rPr>
              <a:t>	      VALUES</a:t>
            </a:r>
            <a:r>
              <a:rPr lang="en" sz="1500"/>
              <a:t> (hodnota1, hodnota2 ,...);</a:t>
            </a:r>
            <a:r>
              <a:rPr lang="en" sz="1500">
                <a:solidFill>
                  <a:srgbClr val="2E2F86"/>
                </a:solidFill>
              </a:rPr>
              <a:t>	</a:t>
            </a:r>
            <a:endParaRPr sz="1800"/>
          </a:p>
          <a:p>
            <a:pPr indent="0" lvl="0" marL="889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9" name="Google Shape;299;p58"/>
          <p:cNvSpPr txBox="1"/>
          <p:nvPr>
            <p:ph type="title"/>
          </p:nvPr>
        </p:nvSpPr>
        <p:spPr>
          <a:xfrm>
            <a:off x="3325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INSERT INTO TABLE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9"/>
          <p:cNvSpPr txBox="1"/>
          <p:nvPr>
            <p:ph idx="1" type="body"/>
          </p:nvPr>
        </p:nvSpPr>
        <p:spPr>
          <a:xfrm>
            <a:off x="666205" y="891325"/>
            <a:ext cx="77706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None/>
            </a:pPr>
            <a:r>
              <a:t/>
            </a:r>
            <a:endParaRPr sz="1800"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800"/>
              <a:t>Vlož do tabulky gift hodnoty: giftID=1, gift=gift basket, date=2020-11-19, manufacturerID=1 (nebo si můžete vymyslet své hodnoty). </a:t>
            </a:r>
            <a:r>
              <a:rPr lang="en" sz="1800">
                <a:solidFill>
                  <a:srgbClr val="2E2F86"/>
                </a:solidFill>
              </a:rPr>
              <a:t>	</a:t>
            </a:r>
            <a:endParaRPr/>
          </a:p>
          <a:p>
            <a:pPr indent="0" lvl="0" marL="889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</a:pP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gift (</a:t>
            </a:r>
            <a:b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	giftID, gift, date, manufacturerID</a:t>
            </a:r>
            <a:b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	)</a:t>
            </a:r>
            <a:endParaRPr sz="1600"/>
          </a:p>
          <a:p>
            <a:pPr indent="0" lvl="0" marL="889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</a:pP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VALUES (</a:t>
            </a:r>
            <a:b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	1, ‚'gift basket', '2020-11-19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1</a:t>
            </a:r>
            <a:b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	);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5" name="Google Shape;305;p59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INSERT INTO TABLE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0"/>
          <p:cNvSpPr txBox="1"/>
          <p:nvPr>
            <p:ph idx="1" type="body"/>
          </p:nvPr>
        </p:nvSpPr>
        <p:spPr>
          <a:xfrm>
            <a:off x="666205" y="891325"/>
            <a:ext cx="77706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None/>
            </a:pPr>
            <a:r>
              <a:t/>
            </a:r>
            <a:endParaRPr sz="1800"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800"/>
              <a:t>Změň hodnotu ManufacturerID na 2 pro GiftID = 1.</a:t>
            </a:r>
            <a:r>
              <a:rPr lang="en" sz="1800">
                <a:solidFill>
                  <a:srgbClr val="2E2F86"/>
                </a:solidFill>
              </a:rPr>
              <a:t>	</a:t>
            </a:r>
            <a:endParaRPr/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1" name="Google Shape;311;p60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UPDATE TABLE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1"/>
          <p:cNvSpPr txBox="1"/>
          <p:nvPr>
            <p:ph idx="1" type="body"/>
          </p:nvPr>
        </p:nvSpPr>
        <p:spPr>
          <a:xfrm>
            <a:off x="651130" y="913900"/>
            <a:ext cx="77706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None/>
            </a:pPr>
            <a:r>
              <a:t/>
            </a:r>
            <a:endParaRPr sz="1800"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800"/>
              <a:t>Změň hodnotu ManufacturerID na 2 pro GiftID = 1.</a:t>
            </a:r>
            <a:r>
              <a:rPr lang="en" sz="1800">
                <a:solidFill>
                  <a:srgbClr val="2E2F86"/>
                </a:solidFill>
              </a:rPr>
              <a:t>	</a:t>
            </a:r>
            <a:endParaRPr/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UPDATE gift</a:t>
            </a:r>
            <a:endParaRPr sz="1900"/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SET manufacturerID = 2</a:t>
            </a:r>
            <a:endParaRPr sz="1900"/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WHERE giftID = 1</a:t>
            </a:r>
            <a:endParaRPr sz="1900"/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7" name="Google Shape;317;p61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UPDATE TABLE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2"/>
          <p:cNvSpPr txBox="1"/>
          <p:nvPr>
            <p:ph idx="1" type="body"/>
          </p:nvPr>
        </p:nvSpPr>
        <p:spPr>
          <a:xfrm>
            <a:off x="666205" y="891325"/>
            <a:ext cx="77706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None/>
            </a:pPr>
            <a:r>
              <a:t/>
            </a:r>
            <a:endParaRPr sz="1800"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 Light"/>
              <a:buChar char="•"/>
            </a:pPr>
            <a:r>
              <a:rPr lang="en" sz="1800"/>
              <a:t>Smaž řádek z tabulky gift, kde GiftID = 1.	</a:t>
            </a:r>
            <a:endParaRPr/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62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DELETE FROM TABLE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3"/>
          <p:cNvSpPr txBox="1"/>
          <p:nvPr>
            <p:ph idx="1" type="body"/>
          </p:nvPr>
        </p:nvSpPr>
        <p:spPr>
          <a:xfrm>
            <a:off x="666205" y="891325"/>
            <a:ext cx="77706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None/>
            </a:pPr>
            <a:r>
              <a:t/>
            </a:r>
            <a:endParaRPr sz="1800"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 Light"/>
              <a:buChar char="•"/>
            </a:pPr>
            <a:r>
              <a:rPr lang="en" sz="1800"/>
              <a:t>Smaž řádek z tabulky gift, kde GiftID = 1.	</a:t>
            </a:r>
            <a:endParaRPr/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DELETE FROM gift</a:t>
            </a:r>
            <a:endParaRPr/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WHERE giftID = 1</a:t>
            </a:r>
            <a:endParaRPr/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9" name="Google Shape;329;p63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DELETE FROM TABLE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4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Samostatná práce 7 - konec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5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Samostatná práce 8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6"/>
          <p:cNvSpPr txBox="1"/>
          <p:nvPr>
            <p:ph idx="1" type="body"/>
          </p:nvPr>
        </p:nvSpPr>
        <p:spPr>
          <a:xfrm>
            <a:off x="666205" y="891325"/>
            <a:ext cx="77706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800"/>
              <a:t>Vypište prvních 10 produktů (stačí ID produktu) s nejvyšší tržbou, které byly prodány od června do prosince. Použijte vnořený pohled.</a:t>
            </a:r>
            <a:endParaRPr sz="1800"/>
          </a:p>
          <a:p>
            <a:pPr indent="0" lvl="0" marL="3429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5" name="Google Shape;345;p66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VNOŘENÉ POHLEDY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>
            <p:ph idx="1" type="body"/>
          </p:nvPr>
        </p:nvSpPr>
        <p:spPr>
          <a:xfrm>
            <a:off x="453200" y="990941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Zobraz všechny jedinečné názvy produktů a seřaď je dle abecedy.</a:t>
            </a:r>
            <a:endParaRPr/>
          </a:p>
          <a:p>
            <a:pPr indent="457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SE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LECT DISTINCT Product FROM product </a:t>
            </a:r>
            <a:br>
              <a:rPr lang="en" sz="18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	ORDER BY Product ASC;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Zobraz celkovou tržbu za produkty, kterých se prodalo v rámci jednoho prodeje více než 10.</a:t>
            </a:r>
            <a:endParaRPr/>
          </a:p>
          <a:p>
            <a:pPr indent="457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SELECT SUM(Revenue) FROM sales WHERE units &gt;10;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9" name="Google Shape;149;p31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- opakování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7"/>
          <p:cNvSpPr txBox="1"/>
          <p:nvPr>
            <p:ph idx="1" type="body"/>
          </p:nvPr>
        </p:nvSpPr>
        <p:spPr>
          <a:xfrm>
            <a:off x="666200" y="891325"/>
            <a:ext cx="7770600" cy="3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800"/>
              <a:t>Vypište prvních 10 produktů (stačí ID produktu) s nejvyšší tržbou, které byly prodány od června do prosince. Použijte vnořený pohled.</a:t>
            </a:r>
            <a:endParaRPr sz="1800"/>
          </a:p>
          <a:p>
            <a:pPr indent="0" lvl="0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SELECT  DISTINCT productid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FROM sales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WHERE date in (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  SELECT DISTINCT date FROM date WHERE monthno&gt;5 )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ORDER BY  revenue DESC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5461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1" name="Google Shape;351;p67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VNOŘENÉ POHLEDY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8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Samostatná práce 8 - konec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9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Samostatná práce 9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0"/>
          <p:cNvSpPr txBox="1"/>
          <p:nvPr>
            <p:ph idx="1" type="body"/>
          </p:nvPr>
        </p:nvSpPr>
        <p:spPr>
          <a:xfrm>
            <a:off x="574375" y="983025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500"/>
              <a:t>Nejvíc vydělávající výrobci? </a:t>
            </a:r>
            <a:br>
              <a:rPr lang="en" sz="1500"/>
            </a:br>
            <a:r>
              <a:rPr lang="en" sz="1500"/>
              <a:t>Využij view StateManufacturerView pro zjištění této informace.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7" name="Google Shape;367;p7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– VIEW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idx="1" type="body"/>
          </p:nvPr>
        </p:nvSpPr>
        <p:spPr>
          <a:xfrm>
            <a:off x="574375" y="983025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500"/>
              <a:t>Nejvíc vydělávající výrobci?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	Manufacturer,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	SUM(TotalRevenue)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	StateManufacturerView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GROUP BY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	Manufacturer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ORDER BY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	SUM(TotalRevenue) DESC;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3" name="Google Shape;373;p7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– VIEW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2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500"/>
              <a:t>Nejvíc vydělávající státy?</a:t>
            </a:r>
            <a:br>
              <a:rPr lang="en" sz="1500"/>
            </a:br>
            <a:r>
              <a:rPr lang="en" sz="1500"/>
              <a:t>Využij view StateManufacturerView pro zjištění této informace.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9" name="Google Shape;379;p7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– VIEW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3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500"/>
              <a:t>Nejvíc vydělávající státy?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	State,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	SUM(TotalRevenue)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	StateManufacturerView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GROUP BY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	State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ORDER BY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	SUM(TotalRevenue) DESC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5" name="Google Shape;385;p7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– VIEW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4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Samostatná práce 9 - konec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>
            <p:ph idx="1" type="body"/>
          </p:nvPr>
        </p:nvSpPr>
        <p:spPr>
          <a:xfrm>
            <a:off x="453200" y="990951"/>
            <a:ext cx="82383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r>
              <a:rPr lang="en"/>
              <a:t>. K úkolu 2 přidej informaci o kategoriích, ve kterých byla tato celková tržba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 SELECT SUM (s.Revenue), p.category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FROM sales s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LEFT JOIN product p ON s.ProductId = p.ProductID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WHERE s.units &gt;10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GROUP BY p.category;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5" name="Google Shape;155;p32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- opakování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type="title"/>
          </p:nvPr>
        </p:nvSpPr>
        <p:spPr>
          <a:xfrm>
            <a:off x="376350" y="3793125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rPr lang="en"/>
              <a:t>Samostatná práce 1 - konec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type="title"/>
          </p:nvPr>
        </p:nvSpPr>
        <p:spPr>
          <a:xfrm>
            <a:off x="376350" y="3793125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rPr lang="en"/>
              <a:t>Samostatná práce 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idx="1" type="body"/>
          </p:nvPr>
        </p:nvSpPr>
        <p:spPr>
          <a:xfrm>
            <a:off x="453200" y="990941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V úkolu 3 použijte všechny numerické funkce.</a:t>
            </a:r>
            <a:endParaRPr/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SUM, COUNT, MIN, MAX, AVG, ROUND, ABS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71" name="Google Shape;171;p35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- Numerické funkce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6"/>
          <p:cNvSpPr txBox="1"/>
          <p:nvPr>
            <p:ph idx="1" type="body"/>
          </p:nvPr>
        </p:nvSpPr>
        <p:spPr>
          <a:xfrm>
            <a:off x="453200" y="990951"/>
            <a:ext cx="82383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V úkolu 3 ze samostatné práce 1-  použijte všechny numerické funkce.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SUM (s.Revenue), COUNT (s.Revenue), MIN (s.Revenue), MAX(s.Revenue),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AVG (s.Revenue), ROUND (s.Revenue,2), ABS (s.Revenue), 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p.category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FROM sales s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LEFT JOIN product p ON s.ProductId = p.ProductID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WHERE s.units &gt;10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GROUP BY p.category;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77" name="Google Shape;177;p36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- Numerické funkce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iv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